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1223">
          <p15:clr>
            <a:srgbClr val="A4A3A4"/>
          </p15:clr>
        </p15:guide>
        <p15:guide id="3" pos="3675">
          <p15:clr>
            <a:srgbClr val="A4A3A4"/>
          </p15:clr>
        </p15:guide>
        <p15:guide id="4"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napToObjects="1" showGuides="1">
      <p:cViewPr>
        <p:scale>
          <a:sx n="90" d="100"/>
          <a:sy n="90" d="100"/>
        </p:scale>
        <p:origin x="1468" y="-2752"/>
      </p:cViewPr>
      <p:guideLst>
        <p:guide orient="horz" pos="3168"/>
        <p:guide pos="1223"/>
        <p:guide pos="3675"/>
        <p:guide pos="2449"/>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3587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366638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3"/>
            <a:ext cx="1748790" cy="85822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3"/>
            <a:ext cx="5116830" cy="85822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360852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401161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366112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1"/>
            <a:ext cx="3432810" cy="663807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139467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96812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4150417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3419503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3981846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56D874-66B5-964D-B2E0-F55E2C0A2779}" type="datetimeFigureOut">
              <a:rPr lang="en-US" smtClean="0"/>
              <a:t>12/26/2017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9BFEBC-3E66-4D42-9F28-54EF58CC7DC2}" type="slidenum">
              <a:rPr lang="en-US" smtClean="0"/>
              <a:t>‹#›</a:t>
            </a:fld>
            <a:endParaRPr lang="en-US" dirty="0"/>
          </a:p>
        </p:txBody>
      </p:sp>
    </p:spTree>
    <p:extLst>
      <p:ext uri="{BB962C8B-B14F-4D97-AF65-F5344CB8AC3E}">
        <p14:creationId xmlns:p14="http://schemas.microsoft.com/office/powerpoint/2010/main" val="1345645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BC56D874-66B5-964D-B2E0-F55E2C0A2779}" type="datetimeFigureOut">
              <a:rPr lang="en-US" smtClean="0"/>
              <a:t>12/26/2017</a:t>
            </a:fld>
            <a:endParaRPr lang="en-US" dirty="0"/>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759BFEBC-3E66-4D42-9F28-54EF58CC7DC2}" type="slidenum">
              <a:rPr lang="en-US" smtClean="0"/>
              <a:t>‹#›</a:t>
            </a:fld>
            <a:endParaRPr lang="en-US" dirty="0"/>
          </a:p>
        </p:txBody>
      </p:sp>
    </p:spTree>
    <p:extLst>
      <p:ext uri="{BB962C8B-B14F-4D97-AF65-F5344CB8AC3E}">
        <p14:creationId xmlns:p14="http://schemas.microsoft.com/office/powerpoint/2010/main" val="35300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hyperlink" Target="https://goo.gl/L3KvZt" TargetMode="External"/><Relationship Id="rId5" Type="http://schemas.openxmlformats.org/officeDocument/2006/relationships/hyperlink" Target="https://goo.gl/forms/eC97j2vgr6uXSZF12" TargetMode="External"/><Relationship Id="rId4" Type="http://schemas.openxmlformats.org/officeDocument/2006/relationships/hyperlink" Target="http://www.parentchildjourne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7309387"/>
            <a:ext cx="1941513" cy="2749014"/>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6D7F"/>
              </a:solidFill>
            </a:endParaRPr>
          </a:p>
        </p:txBody>
      </p:sp>
      <p:sp>
        <p:nvSpPr>
          <p:cNvPr id="11" name="Rectangle 10"/>
          <p:cNvSpPr/>
          <p:nvPr/>
        </p:nvSpPr>
        <p:spPr>
          <a:xfrm>
            <a:off x="3887788" y="7309387"/>
            <a:ext cx="1941513" cy="2749014"/>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6D7F"/>
              </a:solidFill>
            </a:endParaRPr>
          </a:p>
        </p:txBody>
      </p:sp>
      <p:sp>
        <p:nvSpPr>
          <p:cNvPr id="12" name="Rectangle 11"/>
          <p:cNvSpPr/>
          <p:nvPr/>
        </p:nvSpPr>
        <p:spPr>
          <a:xfrm>
            <a:off x="1946275" y="7309386"/>
            <a:ext cx="1941513" cy="2749014"/>
          </a:xfrm>
          <a:prstGeom prst="rect">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6D7F"/>
              </a:solidFill>
            </a:endParaRPr>
          </a:p>
        </p:txBody>
      </p:sp>
      <p:sp>
        <p:nvSpPr>
          <p:cNvPr id="13" name="Rectangle 12"/>
          <p:cNvSpPr/>
          <p:nvPr/>
        </p:nvSpPr>
        <p:spPr>
          <a:xfrm>
            <a:off x="5834063" y="7309387"/>
            <a:ext cx="1941513" cy="2749014"/>
          </a:xfrm>
          <a:prstGeom prst="rect">
            <a:avLst/>
          </a:prstGeom>
          <a:solidFill>
            <a:schemeClr val="accent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66D7F"/>
              </a:solidFill>
            </a:endParaRPr>
          </a:p>
        </p:txBody>
      </p:sp>
      <p:pic>
        <p:nvPicPr>
          <p:cNvPr id="2" name="Picture 1" descr="shutterstock_7089484.jpg"/>
          <p:cNvPicPr>
            <a:picLocks noChangeAspect="1"/>
          </p:cNvPicPr>
          <p:nvPr/>
        </p:nvPicPr>
        <p:blipFill rotWithShape="1">
          <a:blip r:embed="rId2">
            <a:extLst>
              <a:ext uri="{28A0092B-C50C-407E-A947-70E740481C1C}">
                <a14:useLocalDpi xmlns:a14="http://schemas.microsoft.com/office/drawing/2010/main" val="0"/>
              </a:ext>
            </a:extLst>
          </a:blip>
          <a:srcRect t="15128" b="22568"/>
          <a:stretch/>
        </p:blipFill>
        <p:spPr>
          <a:xfrm>
            <a:off x="0" y="0"/>
            <a:ext cx="7772400" cy="3228376"/>
          </a:xfrm>
          <a:prstGeom prst="rect">
            <a:avLst/>
          </a:prstGeom>
        </p:spPr>
      </p:pic>
      <p:sp>
        <p:nvSpPr>
          <p:cNvPr id="3" name="Rectangle 2"/>
          <p:cNvSpPr/>
          <p:nvPr/>
        </p:nvSpPr>
        <p:spPr>
          <a:xfrm>
            <a:off x="279236" y="3257003"/>
            <a:ext cx="7206049" cy="677108"/>
          </a:xfrm>
          <a:prstGeom prst="rect">
            <a:avLst/>
          </a:prstGeom>
        </p:spPr>
        <p:txBody>
          <a:bodyPr wrap="square">
            <a:spAutoFit/>
          </a:bodyPr>
          <a:lstStyle/>
          <a:p>
            <a:pPr algn="ctr"/>
            <a:r>
              <a:rPr lang="en-US" sz="2000" b="1" dirty="0">
                <a:solidFill>
                  <a:schemeClr val="accent1"/>
                </a:solidFill>
              </a:rPr>
              <a:t>This 10-session program is for parents of children </a:t>
            </a:r>
            <a:br>
              <a:rPr lang="en-US" sz="2000" b="1" dirty="0">
                <a:solidFill>
                  <a:schemeClr val="accent1"/>
                </a:solidFill>
              </a:rPr>
            </a:br>
            <a:r>
              <a:rPr lang="en-US" dirty="0">
                <a:solidFill>
                  <a:schemeClr val="accent1"/>
                </a:solidFill>
              </a:rPr>
              <a:t>(ages preschool through elementary school) with challenging behaviors.</a:t>
            </a:r>
          </a:p>
        </p:txBody>
      </p:sp>
      <p:sp>
        <p:nvSpPr>
          <p:cNvPr id="4" name="Rectangle 3"/>
          <p:cNvSpPr/>
          <p:nvPr/>
        </p:nvSpPr>
        <p:spPr>
          <a:xfrm>
            <a:off x="279235" y="2135541"/>
            <a:ext cx="7323145" cy="1077218"/>
          </a:xfrm>
          <a:prstGeom prst="rect">
            <a:avLst/>
          </a:prstGeom>
        </p:spPr>
        <p:txBody>
          <a:bodyPr wrap="square">
            <a:spAutoFit/>
          </a:bodyPr>
          <a:lstStyle/>
          <a:p>
            <a:pPr algn="ctr"/>
            <a:r>
              <a:rPr lang="en-US" sz="3200" dirty="0">
                <a:solidFill>
                  <a:schemeClr val="bg1"/>
                </a:solidFill>
                <a:effectLst>
                  <a:outerShdw blurRad="50800" dist="38100" dir="2700000" algn="tl" rotWithShape="0">
                    <a:prstClr val="black">
                      <a:alpha val="40000"/>
                    </a:prstClr>
                  </a:outerShdw>
                </a:effectLst>
              </a:rPr>
              <a:t>RAISING YOUR CHALLENGING CHILD </a:t>
            </a:r>
            <a:br>
              <a:rPr lang="en-US" dirty="0">
                <a:solidFill>
                  <a:schemeClr val="bg1"/>
                </a:solidFill>
                <a:effectLst>
                  <a:outerShdw blurRad="50800" dist="38100" dir="2700000" algn="tl" rotWithShape="0">
                    <a:prstClr val="black">
                      <a:alpha val="40000"/>
                    </a:prstClr>
                  </a:outerShdw>
                </a:effectLst>
              </a:rPr>
            </a:br>
            <a:r>
              <a:rPr lang="en-US" i="1" dirty="0">
                <a:solidFill>
                  <a:schemeClr val="bg1"/>
                </a:solidFill>
                <a:effectLst>
                  <a:outerShdw blurRad="50800" dist="38100" dir="2700000" algn="tl" rotWithShape="0">
                    <a:prstClr val="black">
                      <a:alpha val="40000"/>
                    </a:prstClr>
                  </a:outerShdw>
                </a:effectLst>
              </a:rPr>
              <a:t>(Pay What You Can) Parent Group Training</a:t>
            </a:r>
          </a:p>
          <a:p>
            <a:pPr algn="ctr"/>
            <a:r>
              <a:rPr lang="en-US" sz="1400" b="1" dirty="0">
                <a:solidFill>
                  <a:schemeClr val="bg1"/>
                </a:solidFill>
                <a:effectLst>
                  <a:outerShdw blurRad="50800" dist="38100" dir="2700000" algn="tl" rotWithShape="0">
                    <a:prstClr val="black">
                      <a:alpha val="40000"/>
                    </a:prstClr>
                  </a:outerShdw>
                </a:effectLst>
              </a:rPr>
              <a:t>Developed by Dr. Dan Shapiro</a:t>
            </a:r>
          </a:p>
        </p:txBody>
      </p:sp>
      <p:pic>
        <p:nvPicPr>
          <p:cNvPr id="5" name="Picture 4" descr="ParentChildJourney-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239" y="180987"/>
            <a:ext cx="1888569" cy="853329"/>
          </a:xfrm>
          <a:prstGeom prst="rect">
            <a:avLst/>
          </a:prstGeom>
        </p:spPr>
      </p:pic>
      <p:sp>
        <p:nvSpPr>
          <p:cNvPr id="6" name="Rectangle 5"/>
          <p:cNvSpPr/>
          <p:nvPr/>
        </p:nvSpPr>
        <p:spPr>
          <a:xfrm>
            <a:off x="141255" y="7610898"/>
            <a:ext cx="1659003" cy="2446824"/>
          </a:xfrm>
          <a:prstGeom prst="rect">
            <a:avLst/>
          </a:prstGeom>
        </p:spPr>
        <p:txBody>
          <a:bodyPr wrap="square">
            <a:spAutoFit/>
          </a:bodyPr>
          <a:lstStyle/>
          <a:p>
            <a:r>
              <a:rPr lang="en-US" sz="1400" b="1" dirty="0">
                <a:solidFill>
                  <a:srgbClr val="000000"/>
                </a:solidFill>
              </a:rPr>
              <a:t>WITH:</a:t>
            </a:r>
          </a:p>
          <a:p>
            <a:endParaRPr lang="en-US" sz="1400" b="1" dirty="0">
              <a:solidFill>
                <a:srgbClr val="000000"/>
              </a:solidFill>
            </a:endParaRPr>
          </a:p>
          <a:p>
            <a:endParaRPr lang="en-US" sz="1400" b="1" dirty="0">
              <a:solidFill>
                <a:srgbClr val="000000"/>
              </a:solidFill>
            </a:endParaRPr>
          </a:p>
          <a:p>
            <a:endParaRPr lang="en-US" sz="1400" b="1" dirty="0">
              <a:solidFill>
                <a:srgbClr val="000000"/>
              </a:solidFill>
            </a:endParaRPr>
          </a:p>
          <a:p>
            <a:endParaRPr lang="en-US" sz="1400" b="1" dirty="0">
              <a:solidFill>
                <a:srgbClr val="000000"/>
              </a:solidFill>
            </a:endParaRPr>
          </a:p>
          <a:p>
            <a:endParaRPr lang="en-US" sz="1400" b="1" dirty="0">
              <a:solidFill>
                <a:srgbClr val="000000"/>
              </a:solidFill>
            </a:endParaRPr>
          </a:p>
          <a:p>
            <a:endParaRPr lang="en-US" sz="1200" dirty="0">
              <a:solidFill>
                <a:srgbClr val="FFFFFF"/>
              </a:solidFill>
            </a:endParaRPr>
          </a:p>
          <a:p>
            <a:r>
              <a:rPr lang="en-US" sz="1200" dirty="0">
                <a:solidFill>
                  <a:srgbClr val="FFFFFF"/>
                </a:solidFill>
              </a:rPr>
              <a:t>Deborah S. Marks, M.S.W., L.C.S.W.-C</a:t>
            </a:r>
          </a:p>
          <a:p>
            <a:r>
              <a:rPr lang="en-US" sz="1200" dirty="0">
                <a:solidFill>
                  <a:srgbClr val="FFFFFF"/>
                </a:solidFill>
              </a:rPr>
              <a:t>Clinical Social Worker</a:t>
            </a:r>
          </a:p>
          <a:p>
            <a:r>
              <a:rPr lang="en-US" sz="1100" dirty="0">
                <a:solidFill>
                  <a:srgbClr val="FFFFFF"/>
                </a:solidFill>
                <a:hlinkClick r:id="rId4"/>
              </a:rPr>
              <a:t>parentchildjourney.com</a:t>
            </a:r>
            <a:endParaRPr lang="en-US" sz="1100" dirty="0">
              <a:solidFill>
                <a:srgbClr val="FFFFFF"/>
              </a:solidFill>
            </a:endParaRPr>
          </a:p>
          <a:p>
            <a:endParaRPr lang="en-US" sz="1000" dirty="0">
              <a:solidFill>
                <a:srgbClr val="FFFFFF"/>
              </a:solidFill>
            </a:endParaRPr>
          </a:p>
        </p:txBody>
      </p:sp>
      <p:sp>
        <p:nvSpPr>
          <p:cNvPr id="7" name="Rectangle 6"/>
          <p:cNvSpPr/>
          <p:nvPr/>
        </p:nvSpPr>
        <p:spPr>
          <a:xfrm>
            <a:off x="495219" y="4086192"/>
            <a:ext cx="6784293" cy="1384995"/>
          </a:xfrm>
          <a:prstGeom prst="rect">
            <a:avLst/>
          </a:prstGeom>
        </p:spPr>
        <p:txBody>
          <a:bodyPr wrap="square">
            <a:spAutoFit/>
          </a:bodyPr>
          <a:lstStyle/>
          <a:p>
            <a:pPr algn="ctr"/>
            <a:r>
              <a:rPr lang="en-US" sz="1400" dirty="0"/>
              <a:t>The interactive format is designed to help parents identify the source of their child’s behavior and learn what they can do about it.</a:t>
            </a:r>
          </a:p>
          <a:p>
            <a:pPr algn="ctr"/>
            <a:r>
              <a:rPr lang="en-US" sz="1400" dirty="0"/>
              <a:t> </a:t>
            </a:r>
          </a:p>
          <a:p>
            <a:pPr algn="ctr"/>
            <a:r>
              <a:rPr lang="en-US" sz="1400" dirty="0"/>
              <a:t>At each session, Deborah Marks will provide proactive strategies for raising children with difficult temperaments and developmental differences. Parents will learn to customize their approach to fit their child’s unique profile. Different strokes for different kids!</a:t>
            </a:r>
          </a:p>
        </p:txBody>
      </p:sp>
      <p:grpSp>
        <p:nvGrpSpPr>
          <p:cNvPr id="18" name="Group 17"/>
          <p:cNvGrpSpPr/>
          <p:nvPr/>
        </p:nvGrpSpPr>
        <p:grpSpPr>
          <a:xfrm>
            <a:off x="1122607" y="5621194"/>
            <a:ext cx="6055870" cy="1200329"/>
            <a:chOff x="1131744" y="5621194"/>
            <a:chExt cx="6055870" cy="1200329"/>
          </a:xfrm>
        </p:grpSpPr>
        <p:sp>
          <p:nvSpPr>
            <p:cNvPr id="8" name="Rectangle 7"/>
            <p:cNvSpPr/>
            <p:nvPr/>
          </p:nvSpPr>
          <p:spPr>
            <a:xfrm>
              <a:off x="1131744" y="5621194"/>
              <a:ext cx="2497618" cy="1200329"/>
            </a:xfrm>
            <a:prstGeom prst="rect">
              <a:avLst/>
            </a:prstGeom>
          </p:spPr>
          <p:txBody>
            <a:bodyPr wrap="square">
              <a:spAutoFit/>
            </a:bodyPr>
            <a:lstStyle/>
            <a:p>
              <a:pPr>
                <a:buClr>
                  <a:schemeClr val="accent1"/>
                </a:buClr>
              </a:pPr>
              <a:r>
                <a:rPr lang="en-US" sz="1200" b="1" dirty="0">
                  <a:solidFill>
                    <a:srgbClr val="366D7F"/>
                  </a:solidFill>
                </a:rPr>
                <a:t>SESSION TOPICS</a:t>
              </a:r>
            </a:p>
            <a:p>
              <a:pPr marL="171450" indent="-171450">
                <a:buClr>
                  <a:schemeClr val="accent1"/>
                </a:buClr>
                <a:buFont typeface="Arial"/>
                <a:buChar char="•"/>
              </a:pPr>
              <a:r>
                <a:rPr lang="en-US" sz="1200" dirty="0">
                  <a:solidFill>
                    <a:schemeClr val="tx2"/>
                  </a:solidFill>
                </a:rPr>
                <a:t>Know Your Child</a:t>
              </a:r>
            </a:p>
            <a:p>
              <a:pPr marL="171450" indent="-171450">
                <a:buClr>
                  <a:schemeClr val="accent1"/>
                </a:buClr>
                <a:buFont typeface="Arial"/>
                <a:buChar char="•"/>
              </a:pPr>
              <a:r>
                <a:rPr lang="en-US" sz="1200" dirty="0">
                  <a:solidFill>
                    <a:schemeClr val="tx2"/>
                  </a:solidFill>
                </a:rPr>
                <a:t>Time–in</a:t>
              </a:r>
            </a:p>
            <a:p>
              <a:pPr marL="171450" indent="-171450">
                <a:buClr>
                  <a:schemeClr val="accent1"/>
                </a:buClr>
                <a:buFont typeface="Arial"/>
                <a:buChar char="•"/>
              </a:pPr>
              <a:r>
                <a:rPr lang="en-US" sz="1200" dirty="0">
                  <a:solidFill>
                    <a:schemeClr val="tx2"/>
                  </a:solidFill>
                </a:rPr>
                <a:t>Engagement and Understanding </a:t>
              </a:r>
            </a:p>
            <a:p>
              <a:pPr marL="171450" indent="-171450">
                <a:buClr>
                  <a:schemeClr val="accent1"/>
                </a:buClr>
                <a:buFont typeface="Arial"/>
                <a:buChar char="•"/>
              </a:pPr>
              <a:r>
                <a:rPr lang="en-US" sz="1200" dirty="0">
                  <a:solidFill>
                    <a:schemeClr val="tx2"/>
                  </a:solidFill>
                </a:rPr>
                <a:t>Motivation through Positive Attention </a:t>
              </a:r>
            </a:p>
          </p:txBody>
        </p:sp>
        <p:sp>
          <p:nvSpPr>
            <p:cNvPr id="9" name="Rectangle 8"/>
            <p:cNvSpPr/>
            <p:nvPr/>
          </p:nvSpPr>
          <p:spPr>
            <a:xfrm>
              <a:off x="3982576" y="5621194"/>
              <a:ext cx="3205038" cy="1200329"/>
            </a:xfrm>
            <a:prstGeom prst="rect">
              <a:avLst/>
            </a:prstGeom>
          </p:spPr>
          <p:txBody>
            <a:bodyPr wrap="square">
              <a:spAutoFit/>
            </a:bodyPr>
            <a:lstStyle/>
            <a:p>
              <a:pPr marL="171450" indent="-171450">
                <a:buClr>
                  <a:schemeClr val="accent1"/>
                </a:buClr>
                <a:buFont typeface="Arial"/>
                <a:buChar char="•"/>
              </a:pPr>
              <a:r>
                <a:rPr lang="en-US" sz="1200" dirty="0">
                  <a:solidFill>
                    <a:srgbClr val="666666"/>
                  </a:solidFill>
                </a:rPr>
                <a:t>Motivation through Experience</a:t>
              </a:r>
            </a:p>
            <a:p>
              <a:pPr marL="171450" indent="-171450">
                <a:buClr>
                  <a:schemeClr val="accent1"/>
                </a:buClr>
                <a:buFont typeface="Arial"/>
                <a:buChar char="•"/>
              </a:pPr>
              <a:r>
                <a:rPr lang="en-US" sz="1200" dirty="0">
                  <a:solidFill>
                    <a:srgbClr val="666666"/>
                  </a:solidFill>
                </a:rPr>
                <a:t>Motivation through Rewards</a:t>
              </a:r>
            </a:p>
            <a:p>
              <a:pPr marL="171450" indent="-171450">
                <a:buClr>
                  <a:schemeClr val="accent1"/>
                </a:buClr>
                <a:buFont typeface="Arial"/>
                <a:buChar char="•"/>
              </a:pPr>
              <a:r>
                <a:rPr lang="en-US" sz="1200" dirty="0">
                  <a:solidFill>
                    <a:srgbClr val="666666"/>
                  </a:solidFill>
                </a:rPr>
                <a:t>Problem Solving</a:t>
              </a:r>
            </a:p>
            <a:p>
              <a:pPr marL="171450" indent="-171450">
                <a:buClr>
                  <a:schemeClr val="accent1"/>
                </a:buClr>
                <a:buFont typeface="Arial"/>
                <a:buChar char="•"/>
              </a:pPr>
              <a:r>
                <a:rPr lang="en-US" sz="1200" dirty="0">
                  <a:solidFill>
                    <a:srgbClr val="666666"/>
                  </a:solidFill>
                </a:rPr>
                <a:t>Time-out and Ignoring</a:t>
              </a:r>
            </a:p>
            <a:p>
              <a:pPr marL="171450" indent="-171450">
                <a:buClr>
                  <a:schemeClr val="accent1"/>
                </a:buClr>
                <a:buFont typeface="Arial"/>
                <a:buChar char="•"/>
              </a:pPr>
              <a:r>
                <a:rPr lang="en-US" sz="1200" dirty="0">
                  <a:solidFill>
                    <a:srgbClr val="666666"/>
                  </a:solidFill>
                </a:rPr>
                <a:t>Pausing for Empathy and Self-Reflection</a:t>
              </a:r>
            </a:p>
            <a:p>
              <a:pPr marL="171450" indent="-171450">
                <a:buClr>
                  <a:schemeClr val="accent1"/>
                </a:buClr>
                <a:buFont typeface="Arial"/>
                <a:buChar char="•"/>
              </a:pPr>
              <a:r>
                <a:rPr lang="en-US" sz="1200" dirty="0">
                  <a:solidFill>
                    <a:srgbClr val="666666"/>
                  </a:solidFill>
                </a:rPr>
                <a:t>Accommodations/Interventions</a:t>
              </a:r>
            </a:p>
          </p:txBody>
        </p:sp>
      </p:grpSp>
      <p:sp>
        <p:nvSpPr>
          <p:cNvPr id="14" name="Rectangle 13"/>
          <p:cNvSpPr/>
          <p:nvPr/>
        </p:nvSpPr>
        <p:spPr>
          <a:xfrm>
            <a:off x="2030484" y="7610898"/>
            <a:ext cx="1773094" cy="1969770"/>
          </a:xfrm>
          <a:prstGeom prst="rect">
            <a:avLst/>
          </a:prstGeom>
        </p:spPr>
        <p:txBody>
          <a:bodyPr wrap="square">
            <a:spAutoFit/>
          </a:bodyPr>
          <a:lstStyle/>
          <a:p>
            <a:r>
              <a:rPr lang="en-US" sz="1400" b="1" dirty="0">
                <a:solidFill>
                  <a:srgbClr val="000000"/>
                </a:solidFill>
              </a:rPr>
              <a:t>LOCATION: </a:t>
            </a:r>
          </a:p>
          <a:p>
            <a:r>
              <a:rPr lang="en-US" sz="1200" dirty="0">
                <a:solidFill>
                  <a:srgbClr val="FFFFFF"/>
                </a:solidFill>
              </a:rPr>
              <a:t>The </a:t>
            </a:r>
            <a:r>
              <a:rPr lang="en-US" sz="1200" dirty="0" err="1">
                <a:solidFill>
                  <a:srgbClr val="FFFFFF"/>
                </a:solidFill>
              </a:rPr>
              <a:t>Beco</a:t>
            </a:r>
            <a:r>
              <a:rPr lang="en-US" sz="1200" dirty="0">
                <a:solidFill>
                  <a:srgbClr val="FFFFFF"/>
                </a:solidFill>
              </a:rPr>
              <a:t> Building</a:t>
            </a:r>
          </a:p>
          <a:p>
            <a:r>
              <a:rPr lang="en-US" sz="1200" dirty="0">
                <a:solidFill>
                  <a:srgbClr val="FFFFFF"/>
                </a:solidFill>
              </a:rPr>
              <a:t>Host: Fitness for Health</a:t>
            </a:r>
          </a:p>
          <a:p>
            <a:r>
              <a:rPr lang="en-US" sz="1200" dirty="0">
                <a:solidFill>
                  <a:srgbClr val="FFFFFF"/>
                </a:solidFill>
              </a:rPr>
              <a:t>3rd Floor Living Room</a:t>
            </a:r>
          </a:p>
          <a:p>
            <a:r>
              <a:rPr lang="en-US" sz="1200" dirty="0">
                <a:solidFill>
                  <a:srgbClr val="FFFFFF"/>
                </a:solidFill>
              </a:rPr>
              <a:t>5410 Edson Lane </a:t>
            </a:r>
          </a:p>
          <a:p>
            <a:r>
              <a:rPr lang="en-US" sz="1200" dirty="0">
                <a:solidFill>
                  <a:srgbClr val="FFFFFF"/>
                </a:solidFill>
              </a:rPr>
              <a:t>Rockville, MD 20852</a:t>
            </a:r>
          </a:p>
          <a:p>
            <a:r>
              <a:rPr lang="en-US" sz="1200" i="1" dirty="0">
                <a:solidFill>
                  <a:srgbClr val="FFFFFF"/>
                </a:solidFill>
              </a:rPr>
              <a:t> </a:t>
            </a:r>
          </a:p>
          <a:p>
            <a:r>
              <a:rPr lang="en-US" sz="1200" i="1" dirty="0">
                <a:solidFill>
                  <a:srgbClr val="FFFFFF"/>
                </a:solidFill>
              </a:rPr>
              <a:t>Ample parking.</a:t>
            </a:r>
            <a:endParaRPr lang="en-US" sz="1200" dirty="0">
              <a:solidFill>
                <a:srgbClr val="FFFFFF"/>
              </a:solidFill>
            </a:endParaRPr>
          </a:p>
          <a:p>
            <a:r>
              <a:rPr lang="en-US" sz="1200" i="1" dirty="0">
                <a:solidFill>
                  <a:srgbClr val="FFFFFF"/>
                </a:solidFill>
              </a:rPr>
              <a:t>Short walk from </a:t>
            </a:r>
          </a:p>
          <a:p>
            <a:r>
              <a:rPr lang="en-US" sz="1200" i="1" dirty="0">
                <a:solidFill>
                  <a:srgbClr val="FFFFFF"/>
                </a:solidFill>
              </a:rPr>
              <a:t>White Flint Metro</a:t>
            </a:r>
            <a:endParaRPr lang="en-US" sz="1200" dirty="0">
              <a:solidFill>
                <a:srgbClr val="FFFFFF"/>
              </a:solidFill>
            </a:endParaRPr>
          </a:p>
        </p:txBody>
      </p:sp>
      <p:sp>
        <p:nvSpPr>
          <p:cNvPr id="15" name="Rectangle 14"/>
          <p:cNvSpPr/>
          <p:nvPr/>
        </p:nvSpPr>
        <p:spPr>
          <a:xfrm>
            <a:off x="3971997" y="7610898"/>
            <a:ext cx="1773094" cy="1231106"/>
          </a:xfrm>
          <a:prstGeom prst="rect">
            <a:avLst/>
          </a:prstGeom>
        </p:spPr>
        <p:txBody>
          <a:bodyPr wrap="square">
            <a:spAutoFit/>
          </a:bodyPr>
          <a:lstStyle/>
          <a:p>
            <a:r>
              <a:rPr lang="en-US" sz="1400" b="1" dirty="0">
                <a:solidFill>
                  <a:srgbClr val="000000"/>
                </a:solidFill>
              </a:rPr>
              <a:t>WHEN:</a:t>
            </a:r>
          </a:p>
          <a:p>
            <a:r>
              <a:rPr lang="en-US" sz="1200" dirty="0">
                <a:solidFill>
                  <a:srgbClr val="FFFFFF"/>
                </a:solidFill>
              </a:rPr>
              <a:t>Spring 2018</a:t>
            </a:r>
          </a:p>
          <a:p>
            <a:r>
              <a:rPr lang="en-US" sz="1200" dirty="0">
                <a:solidFill>
                  <a:srgbClr val="FFFFFF"/>
                </a:solidFill>
              </a:rPr>
              <a:t>10 Thursday mornings</a:t>
            </a:r>
          </a:p>
          <a:p>
            <a:r>
              <a:rPr lang="en-US" sz="1200" dirty="0">
                <a:solidFill>
                  <a:srgbClr val="FFFFFF"/>
                </a:solidFill>
              </a:rPr>
              <a:t>9:30 – 11:00 AM</a:t>
            </a:r>
          </a:p>
          <a:p>
            <a:r>
              <a:rPr lang="en-US" sz="1200" dirty="0">
                <a:solidFill>
                  <a:srgbClr val="FFFFFF"/>
                </a:solidFill>
              </a:rPr>
              <a:t>March 8 – May 17</a:t>
            </a:r>
          </a:p>
          <a:p>
            <a:r>
              <a:rPr lang="en-US" sz="1200" dirty="0">
                <a:solidFill>
                  <a:srgbClr val="FFFFFF"/>
                </a:solidFill>
              </a:rPr>
              <a:t>(</a:t>
            </a:r>
            <a:r>
              <a:rPr lang="en-US" sz="1200" i="1" dirty="0">
                <a:solidFill>
                  <a:srgbClr val="FFFFFF"/>
                </a:solidFill>
              </a:rPr>
              <a:t>skip March 29)</a:t>
            </a:r>
          </a:p>
        </p:txBody>
      </p:sp>
      <p:sp>
        <p:nvSpPr>
          <p:cNvPr id="16" name="Rectangle 15"/>
          <p:cNvSpPr/>
          <p:nvPr/>
        </p:nvSpPr>
        <p:spPr>
          <a:xfrm>
            <a:off x="5918272" y="7610898"/>
            <a:ext cx="1773094" cy="1969770"/>
          </a:xfrm>
          <a:prstGeom prst="rect">
            <a:avLst/>
          </a:prstGeom>
        </p:spPr>
        <p:txBody>
          <a:bodyPr wrap="square">
            <a:spAutoFit/>
          </a:bodyPr>
          <a:lstStyle/>
          <a:p>
            <a:r>
              <a:rPr lang="en-US" sz="1400" b="1" dirty="0"/>
              <a:t>REGISTER:</a:t>
            </a:r>
          </a:p>
          <a:p>
            <a:r>
              <a:rPr lang="en-US" sz="1200" dirty="0">
                <a:solidFill>
                  <a:schemeClr val="bg1"/>
                </a:solidFill>
                <a:hlinkClick r:id="rId5"/>
              </a:rPr>
              <a:t>CLICK HERE TO REGISTER</a:t>
            </a:r>
            <a:r>
              <a:rPr lang="en-US" sz="1200" dirty="0">
                <a:solidFill>
                  <a:schemeClr val="bg1"/>
                </a:solidFill>
                <a:hlinkClick r:id="rId6"/>
              </a:rPr>
              <a:t>: </a:t>
            </a:r>
            <a:r>
              <a:rPr lang="en-US" sz="1200" i="1" dirty="0">
                <a:solidFill>
                  <a:srgbClr val="FFFFFF"/>
                </a:solidFill>
              </a:rPr>
              <a:t>Suggested range: </a:t>
            </a:r>
          </a:p>
          <a:p>
            <a:r>
              <a:rPr lang="en-US" sz="1200" i="1" dirty="0">
                <a:solidFill>
                  <a:srgbClr val="FFFFFF"/>
                </a:solidFill>
              </a:rPr>
              <a:t>$150-$350 </a:t>
            </a:r>
          </a:p>
          <a:p>
            <a:r>
              <a:rPr lang="en-US" sz="1200" i="1" dirty="0">
                <a:solidFill>
                  <a:srgbClr val="FFFFFF"/>
                </a:solidFill>
              </a:rPr>
              <a:t>for all ten sessions. </a:t>
            </a:r>
          </a:p>
          <a:p>
            <a:endParaRPr lang="en-US" sz="1200" i="1" dirty="0">
              <a:solidFill>
                <a:srgbClr val="FFFFFF"/>
              </a:solidFill>
            </a:endParaRPr>
          </a:p>
          <a:p>
            <a:r>
              <a:rPr lang="en-US" sz="1200" i="1" dirty="0">
                <a:solidFill>
                  <a:srgbClr val="FFFFFF"/>
                </a:solidFill>
              </a:rPr>
              <a:t>Those who can pay more, thanks very much for supporting those who can’t.</a:t>
            </a:r>
          </a:p>
        </p:txBody>
      </p:sp>
      <p:sp>
        <p:nvSpPr>
          <p:cNvPr id="17" name="TextBox 16"/>
          <p:cNvSpPr txBox="1"/>
          <p:nvPr/>
        </p:nvSpPr>
        <p:spPr>
          <a:xfrm>
            <a:off x="832498" y="6930328"/>
            <a:ext cx="6110579" cy="307777"/>
          </a:xfrm>
          <a:prstGeom prst="rect">
            <a:avLst/>
          </a:prstGeom>
          <a:noFill/>
        </p:spPr>
        <p:txBody>
          <a:bodyPr wrap="none" rtlCol="0">
            <a:spAutoFit/>
          </a:bodyPr>
          <a:lstStyle/>
          <a:p>
            <a:r>
              <a:rPr lang="en-US" sz="1400" b="1" i="1" dirty="0"/>
              <a:t>For more information and other course offerings, go to </a:t>
            </a:r>
            <a:r>
              <a:rPr lang="en-US" sz="1400" b="1" i="1" dirty="0">
                <a:solidFill>
                  <a:srgbClr val="FFFFFF"/>
                </a:solidFill>
                <a:hlinkClick r:id="rId4"/>
              </a:rPr>
              <a:t>parentchildjourney.com</a:t>
            </a:r>
            <a:endParaRPr lang="en-US" sz="1400" b="1" i="1" dirty="0">
              <a:solidFill>
                <a:srgbClr val="FFFFFF"/>
              </a:solidFill>
            </a:endParaRPr>
          </a:p>
        </p:txBody>
      </p:sp>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236" y="7931235"/>
            <a:ext cx="964593" cy="1079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9997977"/>
      </p:ext>
    </p:extLst>
  </p:cSld>
  <p:clrMapOvr>
    <a:masterClrMapping/>
  </p:clrMapOvr>
</p:sld>
</file>

<file path=ppt/theme/theme1.xml><?xml version="1.0" encoding="utf-8"?>
<a:theme xmlns:a="http://schemas.openxmlformats.org/drawingml/2006/main" name="Office Theme">
  <a:themeElements>
    <a:clrScheme name="Custom 27">
      <a:dk1>
        <a:sysClr val="windowText" lastClr="000000"/>
      </a:dk1>
      <a:lt1>
        <a:sysClr val="window" lastClr="FFFFFF"/>
      </a:lt1>
      <a:dk2>
        <a:srgbClr val="666666"/>
      </a:dk2>
      <a:lt2>
        <a:srgbClr val="EEECE1"/>
      </a:lt2>
      <a:accent1>
        <a:srgbClr val="366D7F"/>
      </a:accent1>
      <a:accent2>
        <a:srgbClr val="6DA5B0"/>
      </a:accent2>
      <a:accent3>
        <a:srgbClr val="638238"/>
      </a:accent3>
      <a:accent4>
        <a:srgbClr val="1A3741"/>
      </a:accent4>
      <a:accent5>
        <a:srgbClr val="90724F"/>
      </a:accent5>
      <a:accent6>
        <a:srgbClr val="F79646"/>
      </a:accent6>
      <a:hlink>
        <a:srgbClr val="000000"/>
      </a:hlink>
      <a:folHlink>
        <a:srgbClr val="6382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TotalTime>
  <Words>193</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DCP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Reimers</dc:creator>
  <cp:lastModifiedBy>dan shapiro</cp:lastModifiedBy>
  <cp:revision>20</cp:revision>
  <dcterms:created xsi:type="dcterms:W3CDTF">2016-07-15T12:50:35Z</dcterms:created>
  <dcterms:modified xsi:type="dcterms:W3CDTF">2017-12-26T16:04:44Z</dcterms:modified>
</cp:coreProperties>
</file>